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9" r:id="rId18"/>
    <p:sldId id="280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75806" autoAdjust="0"/>
  </p:normalViewPr>
  <p:slideViewPr>
    <p:cSldViewPr snapToGrid="0">
      <p:cViewPr varScale="1">
        <p:scale>
          <a:sx n="54" d="100"/>
          <a:sy n="54" d="100"/>
        </p:scale>
        <p:origin x="-17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92D050"/>
              </a:solidFill>
              <a:ln>
                <a:solidFill>
                  <a:schemeClr val="accent5"/>
                </a:solidFill>
              </a:ln>
            </c:spPr>
          </c:dPt>
          <c:dPt>
            <c:idx val="1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chemeClr val="accent4">
                  <a:lumMod val="50000"/>
                </a:schemeClr>
              </a:solidFill>
            </c:spPr>
          </c:dPt>
          <c:dPt>
            <c:idx val="4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Лист1!$A$2:$A$6</c:f>
              <c:strCache>
                <c:ptCount val="2"/>
                <c:pt idx="0">
                  <c:v>Питаются </c:v>
                </c:pt>
                <c:pt idx="1">
                  <c:v>Не питаются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97.2</c:v>
                </c:pt>
                <c:pt idx="1">
                  <c:v>2.8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31691953656050981"/>
          <c:y val="0"/>
        </c:manualLayout>
      </c:layout>
      <c:txPr>
        <a:bodyPr/>
        <a:lstStyle/>
        <a:p>
          <a:pPr>
            <a:defRPr sz="3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Питание по категориям</c:v>
                </c:pt>
              </c:strCache>
            </c:strRef>
          </c:tx>
          <c:dPt>
            <c:idx val="0"/>
            <c:spPr>
              <a:ln>
                <a:solidFill>
                  <a:schemeClr val="accent5"/>
                </a:solidFill>
              </a:ln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chemeClr val="accent2">
                  <a:lumMod val="50000"/>
                </a:schemeClr>
              </a:solidFill>
            </c:spPr>
          </c:dPt>
          <c:dPt>
            <c:idx val="3"/>
            <c:spPr>
              <a:solidFill>
                <a:schemeClr val="tx2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Лист1!$A$2:$A$7</c:f>
              <c:strCache>
                <c:ptCount val="6"/>
                <c:pt idx="0">
                  <c:v>Начальные классы</c:v>
                </c:pt>
                <c:pt idx="1">
                  <c:v>Многодетные</c:v>
                </c:pt>
                <c:pt idx="2">
                  <c:v>Дети с ОВЗ и дети-инвалиды</c:v>
                </c:pt>
                <c:pt idx="3">
                  <c:v>Малоимущие</c:v>
                </c:pt>
                <c:pt idx="4">
                  <c:v>По родительским взносам</c:v>
                </c:pt>
                <c:pt idx="5">
                  <c:v>На дому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44</c:v>
                </c:pt>
                <c:pt idx="1">
                  <c:v>21</c:v>
                </c:pt>
                <c:pt idx="2">
                  <c:v>5</c:v>
                </c:pt>
                <c:pt idx="3">
                  <c:v>4</c:v>
                </c:pt>
                <c:pt idx="4">
                  <c:v>25</c:v>
                </c:pt>
                <c:pt idx="5">
                  <c:v>1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 высшей категорией</c:v>
                </c:pt>
                <c:pt idx="1">
                  <c:v>С первой категорией</c:v>
                </c:pt>
                <c:pt idx="2">
                  <c:v>Без категории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79</c:v>
                </c:pt>
                <c:pt idx="1">
                  <c:v>13</c:v>
                </c:pt>
                <c:pt idx="2">
                  <c:v>8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E415C-94EF-4B6A-9CED-959A78F7FCAB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4A6CA-5C75-4249-8AAF-B6816CB77B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4A6CA-5C75-4249-8AAF-B6816CB77B0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4A6CA-5C75-4249-8AAF-B6816CB77B0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4A6CA-5C75-4249-8AAF-B6816CB77B0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91840" y="1294228"/>
            <a:ext cx="5500469" cy="4328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Отчет о финансово-хозяйственной деятельности за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год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муниципального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91509"/>
          <a:ext cx="9144000" cy="648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6147"/>
                <a:gridCol w="5277853"/>
              </a:tblGrid>
              <a:tr h="65742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9284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Заработная плата вспомогательного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персонала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168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000,00 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них на заработную плату 3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197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 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начисления на зарплату (выплаты в ПФР и ФСС) 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961 400,00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168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Командировочные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88 600,00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5643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Услуги связи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20 400,00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6263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Коммунальные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услуги (газ, электричество, 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вода)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799 600,00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муниципального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735889"/>
          <a:ext cx="9144000" cy="595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5558"/>
                <a:gridCol w="3978442"/>
              </a:tblGrid>
              <a:tr h="57807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803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Услуги по содержанию имущества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1 287 127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6853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Прочие работы, услуги (медосмотр,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подписка, ЭЦП, </a:t>
                      </a:r>
                      <a:r>
                        <a:rPr lang="ru-RU" sz="32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автострахование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т.п.)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210 900,00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259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землю, имущество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141</a:t>
                      </a:r>
                      <a:r>
                        <a:rPr lang="ru-RU" sz="32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521,00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3311"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ГСМ</a:t>
                      </a:r>
                      <a:endParaRPr lang="ru-RU" sz="3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510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000,00</a:t>
                      </a:r>
                      <a:endParaRPr lang="ru-RU" sz="32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10238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179 808,00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муниципального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8547" y="735889"/>
          <a:ext cx="8742948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3474"/>
                <a:gridCol w="3609474"/>
              </a:tblGrid>
              <a:tr h="57807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7749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Замена котла в котельной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1 001 707,20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4113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Скрининговые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исследования учащихся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75000,00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2595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Установка «замков безопасности» на окна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106 000,00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3311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Обучение руководителя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технический осмотр транспорта</a:t>
                      </a:r>
                      <a:endParaRPr lang="ru-RU" sz="3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12000,00</a:t>
                      </a:r>
                      <a:endParaRPr lang="ru-RU" sz="32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муниципального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8547" y="735891"/>
          <a:ext cx="8742948" cy="5977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7242"/>
                <a:gridCol w="2935706"/>
              </a:tblGrid>
              <a:tr h="54748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7484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Монтаж котла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96000,00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8524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резины для транспорта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105000,00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91642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Хозяйственные расходы, в том числе строительные материалы, хозяйственные товары, заправка картриджей, запасные части для автобусов и т.п. 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270 836,80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2252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072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385" y="228417"/>
            <a:ext cx="4445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Питание обучающихся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92505" y="930442"/>
          <a:ext cx="8726906" cy="5694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449179" y="272716"/>
          <a:ext cx="8470232" cy="6352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859" y="228417"/>
            <a:ext cx="6457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Финансовые средства на питание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38989"/>
          <a:ext cx="9144000" cy="3080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3377"/>
                <a:gridCol w="4130623"/>
              </a:tblGrid>
              <a:tr h="86565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Источники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8076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Федеральный, республиканский, муниципальный бюджеты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4 </a:t>
                      </a:r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173 108,00 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6086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Родительские взносы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971 543,20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773723" y="5152292"/>
            <a:ext cx="81240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Остаток средств на 2023 год – 85 177,00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364" y="334107"/>
            <a:ext cx="89256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Благотворительные средства из НБФ «Достойным – лучшее»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532648"/>
          <a:ext cx="9144000" cy="46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1185"/>
                <a:gridCol w="3182815"/>
              </a:tblGrid>
              <a:tr h="58949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927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Оплата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труда педагогов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192 218,00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234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Начисления в ПФР и ФСС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52 086,00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23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 учащихся 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183</a:t>
                      </a:r>
                      <a:r>
                        <a:rPr lang="ru-RU" sz="32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240,00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23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Оплата услуг по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организации обучения, воспитания и отдыха в физико-математическом лагере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99200,00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1762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Итого: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41 182 600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364" y="334107"/>
            <a:ext cx="89256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Благотворительные средства из НБФ «Достойным – лучшее»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69277" y="1673325"/>
          <a:ext cx="8774723" cy="3725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2924"/>
                <a:gridCol w="2971799"/>
              </a:tblGrid>
              <a:tr h="63931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806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Оплата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проезда в лагерь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192 218,00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85858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канцелярских,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хозяйственных, изготовление баннера, заправка картриджей.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86 580,00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1917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Итого: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628 324,00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859" y="0"/>
            <a:ext cx="86584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Количество работников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МАОУ СОШ с. Бурибай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8546" y="1204495"/>
          <a:ext cx="8935454" cy="5340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1"/>
                <a:gridCol w="4058653"/>
              </a:tblGrid>
              <a:tr h="626377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персонала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637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Административный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385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Педагогический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(из них учителя)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47 (40)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385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Повара и работники пищеблока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637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Водители автобуса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385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Вспомогательный персонал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235" y="0"/>
            <a:ext cx="86797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Источники формирования имущества и финансовых средств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899" y="1102578"/>
            <a:ext cx="862538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Субсидии: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Федеральные средства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Бюджета Республики Башкортостан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Бюджета муниципального района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Хайбуллинский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район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Внебюджетные средства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Имущество, переданное школе на праве оперативного управления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943" y="224589"/>
            <a:ext cx="8658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Педагоги по уровню квалификации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561474" y="930442"/>
          <a:ext cx="8229600" cy="5534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859" y="0"/>
            <a:ext cx="86584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Средняя заработная плата работников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МАОУ СОШ с. Бурибай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204494"/>
          <a:ext cx="9144000" cy="5653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8257"/>
                <a:gridCol w="2225615"/>
                <a:gridCol w="1915064"/>
                <a:gridCol w="1915064"/>
              </a:tblGrid>
              <a:tr h="1243832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18406">
                <a:tc>
                  <a:txBody>
                    <a:bodyPr/>
                    <a:lstStyle/>
                    <a:p>
                      <a:pPr algn="ctr"/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Педагоги (из них учителя)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45311</a:t>
                      </a:r>
                      <a:endParaRPr lang="ru-RU" sz="3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46102)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42479</a:t>
                      </a:r>
                      <a:endParaRPr lang="ru-RU" sz="3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(43913)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34851</a:t>
                      </a:r>
                    </a:p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(36213)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912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работники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18501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18597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16649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901" y="288758"/>
            <a:ext cx="8658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Внебюджетный фонд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962529"/>
          <a:ext cx="9148545" cy="5748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1366"/>
                <a:gridCol w="3497179"/>
              </a:tblGrid>
              <a:tr h="58491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546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1. Родительские взносы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58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971 543,20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8709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2. Дополнительные платные образовательные услуги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709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Заработная плата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17 125,00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0386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Выплаты в ПФР и ФСС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4 643,00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0386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оборудования и материалов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53640,40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038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3. Благотворительные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628 324,00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5387" y="2342147"/>
            <a:ext cx="4522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класс-комплектов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0251" y="1050878"/>
          <a:ext cx="8543498" cy="5283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705"/>
                <a:gridCol w="2094931"/>
                <a:gridCol w="2094931"/>
                <a:gridCol w="2094931"/>
              </a:tblGrid>
              <a:tr h="4892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41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обучающихся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639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658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666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41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класс-комплектов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419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выпускников 11 классов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419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выпускников 9 классов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41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первоклассников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по уровню образования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0251" y="1050878"/>
          <a:ext cx="8543498" cy="525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705"/>
                <a:gridCol w="2094931"/>
                <a:gridCol w="2094931"/>
                <a:gridCol w="2094931"/>
              </a:tblGrid>
              <a:tr h="4892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41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обучающихся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639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658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666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41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Начальное</a:t>
                      </a:r>
                      <a:r>
                        <a:rPr lang="ru-RU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общее образование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275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279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299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419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Основное</a:t>
                      </a:r>
                      <a:r>
                        <a:rPr lang="ru-RU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общее</a:t>
                      </a:r>
                    </a:p>
                    <a:p>
                      <a:pPr algn="ctr"/>
                      <a:r>
                        <a:rPr lang="ru-RU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2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351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314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7825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Среднее  общее образование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Объемы субсидии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1194" y="1310186"/>
          <a:ext cx="8543498" cy="2167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006"/>
                <a:gridCol w="1951630"/>
                <a:gridCol w="2094931"/>
                <a:gridCol w="2094931"/>
              </a:tblGrid>
              <a:tr h="4892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2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Размер субсидии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57 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642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57 801 500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46 740 123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41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одного учащегося в год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389,03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74 024,81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70 180,37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45660" y="4080680"/>
            <a:ext cx="84616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Внебюджетные средства (родительская плата за питание, дополнительные платные услуги, благотворительные средства)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1 699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Общее финансирование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9307" y="1105468"/>
          <a:ext cx="8679977" cy="5493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106"/>
                <a:gridCol w="4452871"/>
              </a:tblGrid>
              <a:tr h="35646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Уровни бюджета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452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Федеральный уровень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5 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387,7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452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уровень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182,6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874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072,5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7611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57 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642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800,00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федерального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" y="924049"/>
          <a:ext cx="9144000" cy="593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1136"/>
                <a:gridCol w="5842864"/>
              </a:tblGrid>
              <a:tr h="105405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1775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Классное руководство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3 019 600,00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них 2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319 200,00 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зарплата;</a:t>
                      </a:r>
                    </a:p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700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400,00 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выплаты в ПФР и ФСС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590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 учащихся 1 – 4 классов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368 100,00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051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387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700,00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республиканского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169" y="593558"/>
          <a:ext cx="9079832" cy="5898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3292"/>
                <a:gridCol w="4386540"/>
              </a:tblGrid>
              <a:tr h="114520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48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Заработная плата педагогов и административно-управленческого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персонала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225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000,00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</a:t>
                      </a:r>
                      <a:endParaRPr lang="ru-RU" sz="32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590 700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,00  </a:t>
                      </a:r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зарплата;</a:t>
                      </a:r>
                    </a:p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634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300,00 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выплаты в ПФР и ФСС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0860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 учащихся с ОВЗ, детей-инвалидов, многодетных,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малоимущих семей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625 200,00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365" y="-1"/>
            <a:ext cx="8925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Субсидия из республиканского бюджета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0914" y="864432"/>
          <a:ext cx="8739266" cy="3274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1052"/>
                <a:gridCol w="3718214"/>
              </a:tblGrid>
              <a:tr h="58949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средств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927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Учебники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131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100,00 </a:t>
                      </a:r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93848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Услуги по содержанию имущества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53 500,00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1762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Итого:</a:t>
                      </a:r>
                      <a:r>
                        <a:rPr lang="ru-RU" sz="3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41 182 600</a:t>
                      </a:r>
                      <a:endParaRPr lang="ru-RU" sz="3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826</TotalTime>
  <Words>647</Words>
  <Application>Microsoft Office PowerPoint</Application>
  <PresentationFormat>Экран (4:3)</PresentationFormat>
  <Paragraphs>244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MATRIX</cp:lastModifiedBy>
  <cp:revision>27</cp:revision>
  <dcterms:created xsi:type="dcterms:W3CDTF">2013-11-19T05:52:05Z</dcterms:created>
  <dcterms:modified xsi:type="dcterms:W3CDTF">2023-03-13T10:13:55Z</dcterms:modified>
</cp:coreProperties>
</file>